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74" r:id="rId5"/>
    <p:sldId id="275" r:id="rId6"/>
    <p:sldId id="257" r:id="rId7"/>
    <p:sldId id="276" r:id="rId8"/>
    <p:sldId id="259" r:id="rId9"/>
    <p:sldId id="277" r:id="rId10"/>
    <p:sldId id="260" r:id="rId11"/>
    <p:sldId id="261" r:id="rId12"/>
    <p:sldId id="278" r:id="rId13"/>
    <p:sldId id="283" r:id="rId14"/>
    <p:sldId id="264" r:id="rId15"/>
    <p:sldId id="279" r:id="rId16"/>
    <p:sldId id="263" r:id="rId17"/>
    <p:sldId id="267" r:id="rId18"/>
    <p:sldId id="268" r:id="rId19"/>
    <p:sldId id="269" r:id="rId20"/>
    <p:sldId id="280" r:id="rId21"/>
    <p:sldId id="272" r:id="rId22"/>
    <p:sldId id="286" r:id="rId23"/>
    <p:sldId id="281" r:id="rId24"/>
    <p:sldId id="273"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3821"/>
            <a:ext cx="12192001" cy="68618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alphaModFix amt="20000"/>
          </a:blip>
          <a:stretch>
            <a:fillRect t="1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1" Type="http://schemas.openxmlformats.org/officeDocument/2006/relationships/notesSlide" Target="../notesSlides/notesSlide2.xml"/><Relationship Id="rId30" Type="http://schemas.openxmlformats.org/officeDocument/2006/relationships/slideLayout" Target="../slideLayouts/slideLayout12.xml"/><Relationship Id="rId3" Type="http://schemas.openxmlformats.org/officeDocument/2006/relationships/tags" Target="../tags/tag67.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6.xml"/><Relationship Id="rId1" Type="http://schemas.openxmlformats.org/officeDocument/2006/relationships/tags" Target="../tags/tag12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398780" y="412115"/>
            <a:ext cx="11113135" cy="2570480"/>
          </a:xfrm>
        </p:spPr>
        <p:txBody>
          <a:bodyPr>
            <a:normAutofit fontScale="90000"/>
          </a:bodyPr>
          <a:p>
            <a:pPr>
              <a:lnSpc>
                <a:spcPct val="150000"/>
              </a:lnSpc>
            </a:pPr>
            <a:r>
              <a:rPr lang="en-US" altLang="zh-CN"/>
              <a:t>Chapter Four</a:t>
            </a:r>
            <a:br>
              <a:rPr lang="en-US" altLang="zh-CN"/>
            </a:br>
            <a:r>
              <a:rPr lang="en-US" altLang="zh-CN"/>
              <a:t>Lesson 8. A</a:t>
            </a:r>
            <a:r>
              <a:rPr lang="en-US" altLang="zh-CN"/>
              <a:t>merican Education </a:t>
            </a:r>
            <a:endParaRPr lang="en-US" altLang="zh-CN"/>
          </a:p>
        </p:txBody>
      </p:sp>
      <p:sp>
        <p:nvSpPr>
          <p:cNvPr id="3" name="副标题 2"/>
          <p:cNvSpPr>
            <a:spLocks noGrp="1"/>
          </p:cNvSpPr>
          <p:nvPr>
            <p:ph type="subTitle" idx="1"/>
            <p:custDataLst>
              <p:tags r:id="rId2"/>
            </p:custDataLst>
          </p:nvPr>
        </p:nvSpPr>
        <p:spPr/>
        <p:txBody>
          <a:bodyPr>
            <a:normAutofit/>
          </a:bodyPr>
          <a:p>
            <a:r>
              <a:rPr lang="en-US" altLang="zh-CN">
                <a:sym typeface="+mn-ea"/>
              </a:rPr>
              <a:t>An Integrated Course Book for Postgraduate Students </a:t>
            </a:r>
            <a:endParaRPr lang="en-US" altLang="zh-CN">
              <a:sym typeface="+mn-ea"/>
            </a:endParaRPr>
          </a:p>
          <a:p>
            <a:r>
              <a:rPr lang="en-US" altLang="zh-CN">
                <a:sym typeface="+mn-ea"/>
              </a:rPr>
              <a:t>(2nd Ed.) (1)</a:t>
            </a:r>
            <a:endParaRPr lang="zh-CN" altLang="en-US"/>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4" name="日期占位符 3"/>
          <p:cNvSpPr>
            <a:spLocks noGrp="1"/>
          </p:cNvSpPr>
          <p:nvPr>
            <p:ph type="dt" sz="half" idx="10"/>
          </p:nvPr>
        </p:nvSpPr>
        <p:spPr>
          <a:xfrm>
            <a:off x="9282290" y="6314400"/>
            <a:ext cx="2700000" cy="316800"/>
          </a:xfrm>
        </p:spPr>
        <p:txBody>
          <a:bodyPr>
            <a:noAutofit/>
          </a:bodyPr>
          <a:p>
            <a:fld id="{760FBDFE-C587-4B4C-A407-44438C67B59E}" type="datetime1">
              <a:rPr lang="zh-CN" altLang="en-US" sz="2400" smtClean="0"/>
            </a:fld>
            <a:endParaRPr lang="zh-CN" altLang="en-US" sz="2400" smtClean="0"/>
          </a:p>
        </p:txBody>
      </p:sp>
    </p:spTree>
    <p:custDataLst>
      <p:tags r:id="rId3"/>
    </p:custDataLst>
  </p:cSld>
  <p:clrMapOvr>
    <a:masterClrMapping/>
  </p:clrMapOvr>
  <p:transition advTm="120000"/>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04</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While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74085" y="214065"/>
            <a:ext cx="10969200" cy="705600"/>
          </a:xfrm>
        </p:spPr>
        <p:txBody>
          <a:bodyPr/>
          <a:p>
            <a:r>
              <a:rPr lang="en-US" altLang="zh-CN"/>
              <a:t>While Reading</a:t>
            </a:r>
            <a:endParaRPr lang="en-US" altLang="zh-CN"/>
          </a:p>
        </p:txBody>
      </p:sp>
      <p:sp>
        <p:nvSpPr>
          <p:cNvPr id="3" name="内容占位符 2"/>
          <p:cNvSpPr>
            <a:spLocks noGrp="1"/>
          </p:cNvSpPr>
          <p:nvPr>
            <p:ph idx="1"/>
            <p:custDataLst>
              <p:tags r:id="rId2"/>
            </p:custDataLst>
          </p:nvPr>
        </p:nvSpPr>
        <p:spPr>
          <a:xfrm>
            <a:off x="251460" y="837565"/>
            <a:ext cx="11768455" cy="5719445"/>
          </a:xfrm>
        </p:spPr>
        <p:txBody>
          <a:bodyPr>
            <a:noAutofit/>
          </a:bodyPr>
          <a:p>
            <a:pPr marL="0" indent="0">
              <a:buNone/>
            </a:pPr>
            <a:r>
              <a:rPr lang="en-US" altLang="zh-CN" sz="3600" b="1">
                <a:solidFill>
                  <a:schemeClr val="tx1"/>
                </a:solidFill>
                <a:latin typeface="Times New Roman" panose="02020603050405020304" charset="0"/>
                <a:cs typeface="Times New Roman" panose="02020603050405020304" charset="0"/>
                <a:sym typeface="+mn-ea"/>
              </a:rPr>
              <a:t>Structure:</a:t>
            </a:r>
            <a:endParaRPr lang="en-US" altLang="zh-CN" sz="3200">
              <a:solidFill>
                <a:schemeClr val="tx1"/>
              </a:solidFill>
              <a:latin typeface="Times New Roman" panose="02020603050405020304" charset="0"/>
              <a:cs typeface="Times New Roman" panose="02020603050405020304" charset="0"/>
              <a:sym typeface="+mn-ea"/>
            </a:endParaRPr>
          </a:p>
          <a:p>
            <a:pPr marL="0" indent="0">
              <a:buNone/>
            </a:pPr>
            <a:r>
              <a:rPr lang="en-US" altLang="zh-CN" sz="3600">
                <a:solidFill>
                  <a:schemeClr val="tx1"/>
                </a:solidFill>
                <a:latin typeface="Times New Roman" panose="02020603050405020304" charset="0"/>
                <a:cs typeface="Times New Roman" panose="02020603050405020304" charset="0"/>
              </a:rPr>
              <a:t>Introduction (Para 1-3):</a:t>
            </a:r>
            <a:endParaRPr lang="en-US" altLang="zh-CN" sz="3600">
              <a:solidFill>
                <a:schemeClr val="tx1"/>
              </a:solidFill>
              <a:latin typeface="Times New Roman" panose="02020603050405020304" charset="0"/>
              <a:cs typeface="Times New Roman" panose="02020603050405020304" charset="0"/>
            </a:endParaRPr>
          </a:p>
          <a:p>
            <a:pPr marL="0" indent="0">
              <a:buNone/>
            </a:pPr>
            <a:r>
              <a:rPr lang="en-US" altLang="zh-CN" sz="3600">
                <a:solidFill>
                  <a:schemeClr val="tx1"/>
                </a:solidFill>
                <a:latin typeface="Times New Roman" panose="02020603050405020304" charset="0"/>
                <a:cs typeface="Times New Roman" panose="02020603050405020304" charset="0"/>
              </a:rPr>
              <a:t>Critique of Elite Universities as Equalizers (Para 4-5):</a:t>
            </a:r>
            <a:endParaRPr lang="en-US" altLang="zh-CN" sz="3600">
              <a:solidFill>
                <a:schemeClr val="tx1"/>
              </a:solidFill>
              <a:latin typeface="Times New Roman" panose="02020603050405020304" charset="0"/>
              <a:cs typeface="Times New Roman" panose="02020603050405020304" charset="0"/>
            </a:endParaRPr>
          </a:p>
          <a:p>
            <a:pPr marL="0" indent="0">
              <a:buNone/>
            </a:pPr>
            <a:r>
              <a:rPr lang="en-US" altLang="zh-CN" sz="3600">
                <a:solidFill>
                  <a:schemeClr val="tx1"/>
                </a:solidFill>
                <a:latin typeface="Times New Roman" panose="02020603050405020304" charset="0"/>
                <a:cs typeface="Times New Roman" panose="02020603050405020304" charset="0"/>
              </a:rPr>
              <a:t>The True Mission of Elite Schools (Para 6-8):</a:t>
            </a:r>
            <a:endParaRPr lang="en-US" altLang="zh-CN" sz="3600">
              <a:solidFill>
                <a:schemeClr val="tx1"/>
              </a:solidFill>
              <a:latin typeface="Times New Roman" panose="02020603050405020304" charset="0"/>
              <a:cs typeface="Times New Roman" panose="02020603050405020304" charset="0"/>
            </a:endParaRPr>
          </a:p>
          <a:p>
            <a:pPr marL="0" indent="0">
              <a:buNone/>
            </a:pPr>
            <a:r>
              <a:rPr lang="en-US" altLang="zh-CN" sz="3600">
                <a:solidFill>
                  <a:schemeClr val="tx1"/>
                </a:solidFill>
                <a:latin typeface="Times New Roman" panose="02020603050405020304" charset="0"/>
                <a:cs typeface="Times New Roman" panose="02020603050405020304" charset="0"/>
              </a:rPr>
              <a:t>Moral Responsibility and Limits (Para 9-11):</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60375" y="333375"/>
            <a:ext cx="10968990" cy="6161405"/>
          </a:xfrm>
        </p:spPr>
        <p:txBody>
          <a:bodyPr>
            <a:noAutofit/>
          </a:bodyPr>
          <a:p>
            <a:pPr>
              <a:lnSpc>
                <a:spcPct val="150000"/>
              </a:lnSpc>
            </a:pPr>
            <a:r>
              <a:rPr lang="en-US" altLang="zh-CN" sz="2800">
                <a:solidFill>
                  <a:schemeClr val="tx1"/>
                </a:solidFill>
                <a:latin typeface="Times New Roman" panose="02020603050405020304" charset="0"/>
                <a:cs typeface="Times New Roman" panose="02020603050405020304" charset="0"/>
                <a:sym typeface="+mn-ea"/>
              </a:rPr>
              <a:t>Key Phrases</a:t>
            </a:r>
            <a:endParaRPr lang="en-US" altLang="zh-CN" sz="2800">
              <a:solidFill>
                <a:schemeClr val="tx1"/>
              </a:solidFill>
              <a:latin typeface="Times New Roman" panose="02020603050405020304" charset="0"/>
              <a:cs typeface="Times New Roman" panose="02020603050405020304" charset="0"/>
            </a:endParaRPr>
          </a:p>
          <a:p>
            <a:pPr>
              <a:lnSpc>
                <a:spcPct val="150000"/>
              </a:lnSpc>
            </a:pPr>
            <a:r>
              <a:rPr lang="en-US" altLang="zh-CN">
                <a:solidFill>
                  <a:schemeClr val="tx1"/>
                </a:solidFill>
                <a:latin typeface="Times New Roman" panose="02020603050405020304" charset="0"/>
                <a:cs typeface="Times New Roman" panose="02020603050405020304" charset="0"/>
              </a:rPr>
              <a:t>1. legacy admissions (para. 1)</a:t>
            </a:r>
            <a:r>
              <a:rPr lang="zh-CN" altLang="en-US">
                <a:solidFill>
                  <a:schemeClr val="tx1"/>
                </a:solidFill>
                <a:latin typeface="Times New Roman" panose="02020603050405020304" charset="0"/>
                <a:cs typeface="Times New Roman" panose="02020603050405020304" charset="0"/>
              </a:rPr>
              <a:t>：传承录取。又译为</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遗产偏好</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或</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遗产录取</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，即家庭成员曾就读于同一所大学的申请人在申请大学时会获得优惠待遇。该词后来又延展为</a:t>
            </a:r>
            <a:r>
              <a:rPr lang="en-US" altLang="zh-CN">
                <a:solidFill>
                  <a:schemeClr val="tx1"/>
                </a:solidFill>
                <a:latin typeface="Times New Roman" panose="02020603050405020304" charset="0"/>
                <a:cs typeface="Times New Roman" panose="02020603050405020304" charset="0"/>
              </a:rPr>
              <a:t>“donor and legacy preference”</a:t>
            </a:r>
            <a:r>
              <a:rPr lang="zh-CN" altLang="en-US">
                <a:solidFill>
                  <a:schemeClr val="tx1"/>
                </a:solidFill>
                <a:latin typeface="Times New Roman" panose="02020603050405020304" charset="0"/>
                <a:cs typeface="Times New Roman" panose="02020603050405020304" charset="0"/>
              </a:rPr>
              <a:t>，捐赠者与遗产偏好，即捐赠者的家庭成员在申请一所大学时，也可以获得优惠待遇。该特权总体包括两层含义：一是为父母或亲属是校友的大学申请者提供优先录取资格；二是为并非大学校友、但为大学提供了数量可观的捐赠者的后人或亲属，甚至为捐赠者所提出的相关人选提供优先录取资格。</a:t>
            </a:r>
            <a:endParaRPr lang="zh-CN" altLang="en-US">
              <a:solidFill>
                <a:schemeClr val="tx1"/>
              </a:solidFill>
              <a:latin typeface="Times New Roman" panose="02020603050405020304" charset="0"/>
              <a:cs typeface="Times New Roman" panose="02020603050405020304" charset="0"/>
            </a:endParaRPr>
          </a:p>
          <a:p>
            <a:pPr>
              <a:lnSpc>
                <a:spcPct val="150000"/>
              </a:lnSpc>
            </a:pPr>
            <a:r>
              <a:rPr lang="en-US" altLang="zh-CN">
                <a:solidFill>
                  <a:schemeClr val="tx1"/>
                </a:solidFill>
                <a:latin typeface="Times New Roman" panose="02020603050405020304" charset="0"/>
                <a:cs typeface="Times New Roman" panose="02020603050405020304" charset="0"/>
              </a:rPr>
              <a:t>2. affi rmative actions (para. 2)</a:t>
            </a:r>
            <a:r>
              <a:rPr lang="zh-CN" altLang="en-US">
                <a:solidFill>
                  <a:schemeClr val="tx1"/>
                </a:solidFill>
                <a:latin typeface="Times New Roman" panose="02020603050405020304" charset="0"/>
                <a:cs typeface="Times New Roman" panose="02020603050405020304" charset="0"/>
              </a:rPr>
              <a:t>：肯定性行动。又称优惠性差别待遇，是指防止在</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肤色、宗教、性别或民族出身</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等方面歧视少数群体或弱势群体的一种手段，优待这些群体以消除歧视，从而达到平等。</a:t>
            </a:r>
            <a:endParaRPr lang="zh-CN" altLang="en-US">
              <a:solidFill>
                <a:schemeClr val="tx1"/>
              </a:solidFill>
              <a:latin typeface="Times New Roman" panose="02020603050405020304" charset="0"/>
              <a:cs typeface="Times New Roman" panose="02020603050405020304" charset="0"/>
            </a:endParaRPr>
          </a:p>
          <a:p>
            <a:pPr>
              <a:lnSpc>
                <a:spcPct val="150000"/>
              </a:lnSpc>
            </a:pPr>
            <a:r>
              <a:rPr lang="en-US" altLang="zh-CN">
                <a:solidFill>
                  <a:schemeClr val="tx1"/>
                </a:solidFill>
                <a:latin typeface="Times New Roman" panose="02020603050405020304" charset="0"/>
                <a:cs typeface="Times New Roman" panose="02020603050405020304" charset="0"/>
              </a:rPr>
              <a:t>3. Ivy League (para. 9)</a:t>
            </a:r>
            <a:r>
              <a:rPr lang="zh-CN" altLang="en-US">
                <a:solidFill>
                  <a:schemeClr val="tx1"/>
                </a:solidFill>
                <a:latin typeface="Times New Roman" panose="02020603050405020304" charset="0"/>
                <a:cs typeface="Times New Roman" panose="02020603050405020304" charset="0"/>
              </a:rPr>
              <a:t>：常春藤联盟。最初指美国东北部地区的八所高校组成的体育赛事联盟，后指由这七所大学和一所学院组成并沿用</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常春藤</a:t>
            </a:r>
            <a:r>
              <a:rPr lang="en-US" altLang="zh-CN">
                <a:solidFill>
                  <a:schemeClr val="tx1"/>
                </a:solidFill>
                <a:latin typeface="Times New Roman" panose="02020603050405020304" charset="0"/>
                <a:cs typeface="Times New Roman" panose="02020603050405020304" charset="0"/>
              </a:rPr>
              <a:t>”</a:t>
            </a:r>
            <a:r>
              <a:rPr lang="zh-CN" altLang="en-US">
                <a:solidFill>
                  <a:schemeClr val="tx1"/>
                </a:solidFill>
                <a:latin typeface="Times New Roman" panose="02020603050405020304" charset="0"/>
                <a:cs typeface="Times New Roman" panose="02020603050405020304" charset="0"/>
              </a:rPr>
              <a:t>这一名称的高校联盟，包括哈佛大学、宾夕法尼亚大学、耶鲁大学、普林斯顿大学、哥伦比亚大学、达特茅斯学院、布朗大学及康奈尔大学。</a:t>
            </a:r>
            <a:endParaRPr lang="zh-CN" altLang="en-US">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05</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After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After Reading</a:t>
            </a:r>
            <a:endParaRPr lang="en-US" altLang="zh-CN"/>
          </a:p>
        </p:txBody>
      </p:sp>
      <p:sp>
        <p:nvSpPr>
          <p:cNvPr id="3" name="内容占位符 2"/>
          <p:cNvSpPr>
            <a:spLocks noGrp="1"/>
          </p:cNvSpPr>
          <p:nvPr>
            <p:ph idx="1"/>
            <p:custDataLst>
              <p:tags r:id="rId2"/>
            </p:custDataLst>
          </p:nvPr>
        </p:nvSpPr>
        <p:spPr/>
        <p:txBody>
          <a:bodyPr>
            <a:noAutofit/>
          </a:bodyPr>
          <a:p>
            <a:pPr>
              <a:lnSpc>
                <a:spcPct val="100000"/>
              </a:lnSpc>
            </a:pPr>
            <a:r>
              <a:rPr lang="en-US" altLang="zh-CN" sz="3600">
                <a:solidFill>
                  <a:schemeClr val="tx1"/>
                </a:solidFill>
                <a:latin typeface="Times New Roman" panose="02020603050405020304" charset="0"/>
                <a:cs typeface="Times New Roman" panose="02020603050405020304" charset="0"/>
              </a:rPr>
              <a:t>Reading comprehension: Answer the following questions. </a:t>
            </a:r>
            <a:endParaRPr lang="en-US" altLang="zh-CN" sz="36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1. What’s the defense for the legacy admissions of Princeton professor Shamus Khan?</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2. What’s Princeton’s ultimate end according to the author?</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3. How do you explain the word “elite” by elite schools?</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4. What’s the author’s opinion on current admissions policies? (open question)</a:t>
            </a:r>
            <a:endParaRPr lang="en-US" altLang="zh-CN" sz="2400">
              <a:solidFill>
                <a:schemeClr val="tx1"/>
              </a:solidFill>
              <a:latin typeface="Times New Roman" panose="02020603050405020304" charset="0"/>
              <a:cs typeface="Times New Roman" panose="02020603050405020304" charset="0"/>
            </a:endParaRPr>
          </a:p>
          <a:p>
            <a:pPr>
              <a:lnSpc>
                <a:spcPct val="100000"/>
              </a:lnSpc>
            </a:pPr>
            <a:r>
              <a:rPr lang="en-US" altLang="zh-CN" sz="2400">
                <a:solidFill>
                  <a:schemeClr val="tx1"/>
                </a:solidFill>
                <a:latin typeface="Times New Roman" panose="02020603050405020304" charset="0"/>
                <a:cs typeface="Times New Roman" panose="02020603050405020304" charset="0"/>
              </a:rPr>
              <a:t>5. How do you comment on legacy admissions? (open question)</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1. What’s the defense for the legacy admissions of Princeton professor Shamus Khan?</a:t>
            </a:r>
            <a:endParaRPr lang="zh-CN" altLang="en-US"/>
          </a:p>
        </p:txBody>
      </p:sp>
      <p:sp>
        <p:nvSpPr>
          <p:cNvPr id="3" name="内容占位符 2"/>
          <p:cNvSpPr>
            <a:spLocks noGrp="1"/>
          </p:cNvSpPr>
          <p:nvPr>
            <p:ph idx="1"/>
            <p:custDataLst>
              <p:tags r:id="rId2"/>
            </p:custDataLst>
          </p:nvPr>
        </p:nvSpPr>
        <p:spPr>
          <a:xfrm>
            <a:off x="608330" y="2352040"/>
            <a:ext cx="10968990" cy="3897630"/>
          </a:xfrm>
        </p:spPr>
        <p:txBody>
          <a:bodyPr/>
          <a:p>
            <a:r>
              <a:rPr lang="en-US" altLang="zh-CN" sz="3200">
                <a:solidFill>
                  <a:schemeClr val="tx1"/>
                </a:solidFill>
                <a:latin typeface="Times New Roman" panose="02020603050405020304" charset="0"/>
                <a:cs typeface="Times New Roman" panose="02020603050405020304" charset="0"/>
              </a:rPr>
              <a:t>1. The main benefi t that students from “historically marginalized and excluded backgrounds” receive is the opportunity to mingle and network with their “socially advantaged peers”.</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26060" y="275590"/>
            <a:ext cx="11351260" cy="1666240"/>
          </a:xfrm>
        </p:spPr>
        <p:txBody>
          <a:bodyPr>
            <a:normAutofit/>
          </a:bodyPr>
          <a:p>
            <a:r>
              <a:rPr lang="en-US" altLang="zh-CN">
                <a:sym typeface="+mn-ea"/>
              </a:rPr>
              <a:t>2. What’s Princeton’s ultimate end according to the author?</a:t>
            </a:r>
            <a:endParaRPr lang="zh-CN" altLang="en-US"/>
          </a:p>
        </p:txBody>
      </p:sp>
      <p:sp>
        <p:nvSpPr>
          <p:cNvPr id="3" name="内容占位符 2"/>
          <p:cNvSpPr>
            <a:spLocks noGrp="1"/>
          </p:cNvSpPr>
          <p:nvPr>
            <p:ph idx="1"/>
            <p:custDataLst>
              <p:tags r:id="rId2"/>
            </p:custDataLst>
          </p:nvPr>
        </p:nvSpPr>
        <p:spPr>
          <a:xfrm>
            <a:off x="509905" y="2475230"/>
            <a:ext cx="10968990" cy="3035300"/>
          </a:xfrm>
        </p:spPr>
        <p:txBody>
          <a:bodyPr/>
          <a:p>
            <a:r>
              <a:rPr lang="en-US" altLang="zh-CN" sz="3200">
                <a:solidFill>
                  <a:schemeClr val="tx1"/>
                </a:solidFill>
                <a:latin typeface="Times New Roman" panose="02020603050405020304" charset="0"/>
                <a:cs typeface="Times New Roman" panose="02020603050405020304" charset="0"/>
              </a:rPr>
              <a:t>2. A school with a highly driven intellectual mission should aim to educate its students to act morally throughout the world, learning both how and why to identify and address injustice and immorality</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863090"/>
          </a:xfrm>
        </p:spPr>
        <p:txBody>
          <a:bodyPr>
            <a:normAutofit/>
          </a:bodyPr>
          <a:p>
            <a:r>
              <a:rPr lang="en-US" altLang="zh-CN">
                <a:sym typeface="+mn-ea"/>
              </a:rPr>
              <a:t>3. How do you explain the word “elite” by elite schools?</a:t>
            </a:r>
            <a:endParaRPr lang="zh-CN" altLang="en-US"/>
          </a:p>
        </p:txBody>
      </p:sp>
      <p:sp>
        <p:nvSpPr>
          <p:cNvPr id="3" name="内容占位符 2"/>
          <p:cNvSpPr>
            <a:spLocks noGrp="1"/>
          </p:cNvSpPr>
          <p:nvPr>
            <p:ph idx="1"/>
            <p:custDataLst>
              <p:tags r:id="rId2"/>
            </p:custDataLst>
          </p:nvPr>
        </p:nvSpPr>
        <p:spPr>
          <a:xfrm>
            <a:off x="497205" y="2376170"/>
            <a:ext cx="10968990" cy="3183890"/>
          </a:xfrm>
        </p:spPr>
        <p:txBody>
          <a:bodyPr>
            <a:normAutofit/>
          </a:bodyPr>
          <a:p>
            <a:pPr algn="just"/>
            <a:r>
              <a:rPr lang="en-US" altLang="zh-CN" sz="3200">
                <a:solidFill>
                  <a:schemeClr val="tx1"/>
                </a:solidFill>
                <a:latin typeface="Times New Roman" panose="02020603050405020304" charset="0"/>
                <a:cs typeface="Times New Roman" panose="02020603050405020304" charset="0"/>
              </a:rPr>
              <a:t>3. Elite schools are elite because they are uniquely poised to give unparalleled academic experiences and help students pursue intellectual human excellence: that must remain their ultimate goal.</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06</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Discussion</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Discussion</a:t>
            </a:r>
            <a:endParaRPr lang="en-US" altLang="zh-CN"/>
          </a:p>
        </p:txBody>
      </p:sp>
      <p:sp>
        <p:nvSpPr>
          <p:cNvPr id="3" name="内容占位符 2"/>
          <p:cNvSpPr>
            <a:spLocks noGrp="1"/>
          </p:cNvSpPr>
          <p:nvPr>
            <p:ph idx="1"/>
            <p:custDataLst>
              <p:tags r:id="rId2"/>
            </p:custDataLst>
          </p:nvPr>
        </p:nvSpPr>
        <p:spPr/>
        <p:txBody>
          <a:bodyPr>
            <a:noAutofit/>
          </a:bodyPr>
          <a:p>
            <a:pPr algn="just"/>
            <a:r>
              <a:rPr lang="en-US" altLang="zh-CN" sz="3200">
                <a:solidFill>
                  <a:schemeClr val="tx1"/>
                </a:solidFill>
                <a:latin typeface="Times New Roman" panose="02020603050405020304" charset="0"/>
                <a:cs typeface="Times New Roman" panose="02020603050405020304" charset="0"/>
              </a:rPr>
              <a:t>Discuss with your classmates about how you understand each of the following statements, and write an essay within 200 words based on your discussion.</a:t>
            </a:r>
            <a:endParaRPr lang="en-US" altLang="zh-CN" sz="3200">
              <a:solidFill>
                <a:schemeClr val="tx1"/>
              </a:solidFill>
              <a:latin typeface="Times New Roman" panose="02020603050405020304" charset="0"/>
              <a:cs typeface="Times New Roman" panose="02020603050405020304" charset="0"/>
            </a:endParaRPr>
          </a:p>
          <a:p>
            <a:pPr algn="just"/>
            <a:r>
              <a:rPr lang="zh-CN" altLang="en-US" sz="2800">
                <a:solidFill>
                  <a:schemeClr val="tx1"/>
                </a:solidFill>
                <a:latin typeface="Times New Roman" panose="02020603050405020304" charset="0"/>
                <a:cs typeface="Times New Roman" panose="02020603050405020304" charset="0"/>
              </a:rPr>
              <a:t>【</a:t>
            </a:r>
            <a:r>
              <a:rPr lang="en-US" altLang="zh-CN" sz="2800">
                <a:solidFill>
                  <a:schemeClr val="tx1"/>
                </a:solidFill>
                <a:latin typeface="Times New Roman" panose="02020603050405020304" charset="0"/>
                <a:cs typeface="Times New Roman" panose="02020603050405020304" charset="0"/>
              </a:rPr>
              <a:t>Ben Wildavsky is a visiting scholar at the University of Virginia’s School of Education and Human Development. He is the award-winning author of The Great Brain Race (Princeton University Press) and coeditor of Reinventing Higher Education and Measuring Success.</a:t>
            </a:r>
            <a:r>
              <a:rPr lang="zh-CN" altLang="en-US" sz="2800">
                <a:solidFill>
                  <a:schemeClr val="tx1"/>
                </a:solidFill>
                <a:latin typeface="Times New Roman" panose="02020603050405020304" charset="0"/>
                <a:cs typeface="Times New Roman" panose="02020603050405020304" charset="0"/>
              </a:rPr>
              <a:t>】</a:t>
            </a:r>
            <a:endParaRPr lang="zh-CN" altLang="en-US"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4" name="矩形 63"/>
          <p:cNvSpPr/>
          <p:nvPr>
            <p:custDataLst>
              <p:tags r:id="rId2"/>
            </p:custDataLst>
          </p:nvPr>
        </p:nvSpPr>
        <p:spPr>
          <a:xfrm>
            <a:off x="6491067" y="1174478"/>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Background &amp; Gist</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矩形 66"/>
          <p:cNvSpPr/>
          <p:nvPr>
            <p:custDataLst>
              <p:tags r:id="rId3"/>
            </p:custDataLst>
          </p:nvPr>
        </p:nvSpPr>
        <p:spPr>
          <a:xfrm>
            <a:off x="6552020" y="1999277"/>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Before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0" name="矩形 69"/>
          <p:cNvSpPr/>
          <p:nvPr>
            <p:custDataLst>
              <p:tags r:id="rId4"/>
            </p:custDataLst>
          </p:nvPr>
        </p:nvSpPr>
        <p:spPr>
          <a:xfrm>
            <a:off x="6561517" y="2742479"/>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While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3" name="矩形 72"/>
          <p:cNvSpPr/>
          <p:nvPr>
            <p:custDataLst>
              <p:tags r:id="rId5"/>
            </p:custDataLst>
          </p:nvPr>
        </p:nvSpPr>
        <p:spPr>
          <a:xfrm>
            <a:off x="6562153" y="3662301"/>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After Reeding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643053" y="2331068"/>
            <a:ext cx="4294843" cy="2256807"/>
            <a:chOff x="599173" y="1327698"/>
            <a:chExt cx="3221132" cy="1692605"/>
          </a:xfrm>
        </p:grpSpPr>
        <p:sp>
          <p:nvSpPr>
            <p:cNvPr id="52" name="平行四边形 51"/>
            <p:cNvSpPr/>
            <p:nvPr/>
          </p:nvSpPr>
          <p:spPr>
            <a:xfrm>
              <a:off x="599173" y="1327698"/>
              <a:ext cx="3221132" cy="16926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5" name="Text Placeholder 4"/>
            <p:cNvSpPr txBox="1"/>
            <p:nvPr/>
          </p:nvSpPr>
          <p:spPr>
            <a:xfrm>
              <a:off x="1113211" y="1873516"/>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600" b="1" dirty="0">
                  <a:solidFill>
                    <a:schemeClr val="bg1"/>
                  </a:solidFill>
                  <a:latin typeface="微软雅黑" panose="020B0503020204020204" charset="-122"/>
                  <a:ea typeface="微软雅黑" panose="020B0503020204020204" charset="-122"/>
                </a:rPr>
                <a:t>目录</a:t>
              </a:r>
              <a:endParaRPr lang="en-US" altLang="zh-CN" sz="8000" b="1" dirty="0">
                <a:solidFill>
                  <a:schemeClr val="bg1"/>
                </a:solidFill>
                <a:latin typeface="微软雅黑" panose="020B0503020204020204" charset="-122"/>
                <a:ea typeface="微软雅黑" panose="020B0503020204020204" charset="-122"/>
              </a:endParaRPr>
            </a:p>
            <a:p>
              <a:pPr marL="0" indent="0" algn="ctr">
                <a:buNone/>
              </a:pPr>
              <a:r>
                <a:rPr lang="en-US" altLang="zh-CN" sz="3735" b="1" dirty="0">
                  <a:solidFill>
                    <a:schemeClr val="bg1"/>
                  </a:solidFill>
                  <a:latin typeface="微软雅黑" panose="020B0503020204020204" charset="-122"/>
                  <a:ea typeface="微软雅黑" panose="020B0503020204020204" charset="-122"/>
                </a:rPr>
                <a:t>Contents</a:t>
              </a:r>
              <a:endParaRPr lang="en-GB" sz="3735" b="1" dirty="0">
                <a:solidFill>
                  <a:schemeClr val="bg1"/>
                </a:solidFill>
                <a:latin typeface="微软雅黑" panose="020B0503020204020204" charset="-122"/>
                <a:ea typeface="微软雅黑" panose="020B0503020204020204" charset="-122"/>
              </a:endParaRPr>
            </a:p>
          </p:txBody>
        </p:sp>
      </p:grpSp>
      <p:grpSp>
        <p:nvGrpSpPr>
          <p:cNvPr id="81" name="组合 80"/>
          <p:cNvGrpSpPr/>
          <p:nvPr>
            <p:custDataLst>
              <p:tags r:id="rId6"/>
            </p:custDataLst>
          </p:nvPr>
        </p:nvGrpSpPr>
        <p:grpSpPr>
          <a:xfrm>
            <a:off x="5657400" y="1037352"/>
            <a:ext cx="701689" cy="701689"/>
            <a:chOff x="3995936" y="1495374"/>
            <a:chExt cx="720080" cy="720080"/>
          </a:xfrm>
        </p:grpSpPr>
        <p:sp>
          <p:nvSpPr>
            <p:cNvPr id="82" name="椭圆 81"/>
            <p:cNvSpPr/>
            <p:nvPr>
              <p:custDataLst>
                <p:tags r:id="rId7"/>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TextBox 15"/>
            <p:cNvSpPr txBox="1"/>
            <p:nvPr>
              <p:custDataLst>
                <p:tags r:id="rId8"/>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02</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4" name="组合 83"/>
          <p:cNvGrpSpPr/>
          <p:nvPr>
            <p:custDataLst>
              <p:tags r:id="rId9"/>
            </p:custDataLst>
          </p:nvPr>
        </p:nvGrpSpPr>
        <p:grpSpPr>
          <a:xfrm>
            <a:off x="5646361" y="1817491"/>
            <a:ext cx="701689" cy="701689"/>
            <a:chOff x="3995936" y="1495374"/>
            <a:chExt cx="720080" cy="720080"/>
          </a:xfrm>
        </p:grpSpPr>
        <p:sp>
          <p:nvSpPr>
            <p:cNvPr id="85" name="椭圆 84"/>
            <p:cNvSpPr/>
            <p:nvPr>
              <p:custDataLst>
                <p:tags r:id="rId10"/>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TextBox 15"/>
            <p:cNvSpPr txBox="1"/>
            <p:nvPr>
              <p:custDataLst>
                <p:tags r:id="rId11"/>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03</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7" name="组合 86"/>
          <p:cNvGrpSpPr/>
          <p:nvPr>
            <p:custDataLst>
              <p:tags r:id="rId12"/>
            </p:custDataLst>
          </p:nvPr>
        </p:nvGrpSpPr>
        <p:grpSpPr>
          <a:xfrm>
            <a:off x="5634877" y="2693883"/>
            <a:ext cx="701689" cy="701689"/>
            <a:chOff x="3995936" y="1495374"/>
            <a:chExt cx="720080" cy="720080"/>
          </a:xfrm>
        </p:grpSpPr>
        <p:sp>
          <p:nvSpPr>
            <p:cNvPr id="88" name="椭圆 87"/>
            <p:cNvSpPr/>
            <p:nvPr>
              <p:custDataLst>
                <p:tags r:id="rId13"/>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TextBox 15"/>
            <p:cNvSpPr txBox="1"/>
            <p:nvPr>
              <p:custDataLst>
                <p:tags r:id="rId14"/>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04</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90" name="组合 89"/>
          <p:cNvGrpSpPr/>
          <p:nvPr>
            <p:custDataLst>
              <p:tags r:id="rId15"/>
            </p:custDataLst>
          </p:nvPr>
        </p:nvGrpSpPr>
        <p:grpSpPr>
          <a:xfrm>
            <a:off x="5643835" y="3547062"/>
            <a:ext cx="701689" cy="701689"/>
            <a:chOff x="3995936" y="1495374"/>
            <a:chExt cx="720080" cy="720080"/>
          </a:xfrm>
        </p:grpSpPr>
        <p:sp>
          <p:nvSpPr>
            <p:cNvPr id="91" name="椭圆 90"/>
            <p:cNvSpPr/>
            <p:nvPr>
              <p:custDataLst>
                <p:tags r:id="rId16"/>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TextBox 15"/>
            <p:cNvSpPr txBox="1"/>
            <p:nvPr>
              <p:custDataLst>
                <p:tags r:id="rId17"/>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05</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22" name="组合 21"/>
          <p:cNvGrpSpPr/>
          <p:nvPr>
            <p:custDataLst>
              <p:tags r:id="rId18"/>
            </p:custDataLst>
          </p:nvPr>
        </p:nvGrpSpPr>
        <p:grpSpPr>
          <a:xfrm>
            <a:off x="5625406" y="269299"/>
            <a:ext cx="701689" cy="701689"/>
            <a:chOff x="3995936" y="1495374"/>
            <a:chExt cx="720080" cy="720080"/>
          </a:xfrm>
        </p:grpSpPr>
        <p:sp>
          <p:nvSpPr>
            <p:cNvPr id="23" name="椭圆 22"/>
            <p:cNvSpPr/>
            <p:nvPr>
              <p:custDataLst>
                <p:tags r:id="rId19"/>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TextBox 15"/>
            <p:cNvSpPr txBox="1"/>
            <p:nvPr>
              <p:custDataLst>
                <p:tags r:id="rId20"/>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01</a:t>
              </a:r>
              <a:endParaRPr lang="zh-CN" altLang="en-US" sz="2665" dirty="0">
                <a:solidFill>
                  <a:schemeClr val="bg1"/>
                </a:solidFill>
                <a:latin typeface="微软雅黑" panose="020B0503020204020204" charset="-122"/>
                <a:ea typeface="微软雅黑" panose="020B0503020204020204" charset="-122"/>
              </a:endParaRPr>
            </a:p>
          </p:txBody>
        </p:sp>
      </p:grpSp>
      <p:sp>
        <p:nvSpPr>
          <p:cNvPr id="25" name="TextBox 48"/>
          <p:cNvSpPr txBox="1"/>
          <p:nvPr>
            <p:custDataLst>
              <p:tags r:id="rId21"/>
            </p:custDataLst>
          </p:nvPr>
        </p:nvSpPr>
        <p:spPr>
          <a:xfrm>
            <a:off x="6562090" y="350520"/>
            <a:ext cx="2771140" cy="460375"/>
          </a:xfrm>
          <a:prstGeom prst="rect">
            <a:avLst/>
          </a:prstGeom>
          <a:noFill/>
        </p:spPr>
        <p:txBody>
          <a:bodyPr wrap="square" lIns="91445" tIns="45721" rIns="91445" bIns="45721" rtlCol="0">
            <a:spAutoFit/>
          </a:bodyPr>
          <a:lstStyle/>
          <a:p>
            <a:r>
              <a:rPr lang="en-US" altLang="zh-CN" sz="2400" b="1" dirty="0">
                <a:solidFill>
                  <a:srgbClr val="404040"/>
                </a:solidFill>
                <a:latin typeface="微软雅黑" panose="020B0503020204020204" charset="-122"/>
                <a:ea typeface="微软雅黑" panose="020B0503020204020204" charset="-122"/>
              </a:rPr>
              <a:t>Learning Goal</a:t>
            </a:r>
            <a:endParaRPr lang="en-US" altLang="zh-CN" sz="2400" b="1" dirty="0">
              <a:solidFill>
                <a:srgbClr val="404040"/>
              </a:solidFill>
              <a:latin typeface="微软雅黑" panose="020B0503020204020204" charset="-122"/>
              <a:ea typeface="微软雅黑" panose="020B0503020204020204" charset="-122"/>
            </a:endParaRPr>
          </a:p>
        </p:txBody>
      </p:sp>
      <p:sp>
        <p:nvSpPr>
          <p:cNvPr id="3" name="矩形 2"/>
          <p:cNvSpPr/>
          <p:nvPr>
            <p:custDataLst>
              <p:tags r:id="rId22"/>
            </p:custDataLst>
          </p:nvPr>
        </p:nvSpPr>
        <p:spPr>
          <a:xfrm>
            <a:off x="6562152" y="4475394"/>
            <a:ext cx="3769529"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Discussion</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custDataLst>
              <p:tags r:id="rId23"/>
            </p:custDataLst>
          </p:nvPr>
        </p:nvSpPr>
        <p:spPr>
          <a:xfrm>
            <a:off x="6562153" y="5375531"/>
            <a:ext cx="3769528"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Homework</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5" name="组合 4"/>
          <p:cNvGrpSpPr/>
          <p:nvPr>
            <p:custDataLst>
              <p:tags r:id="rId24"/>
            </p:custDataLst>
          </p:nvPr>
        </p:nvGrpSpPr>
        <p:grpSpPr>
          <a:xfrm>
            <a:off x="5625352" y="4363298"/>
            <a:ext cx="701689" cy="701689"/>
            <a:chOff x="3995936" y="1495374"/>
            <a:chExt cx="720080" cy="720080"/>
          </a:xfrm>
        </p:grpSpPr>
        <p:sp>
          <p:nvSpPr>
            <p:cNvPr id="6" name="椭圆 5"/>
            <p:cNvSpPr/>
            <p:nvPr>
              <p:custDataLst>
                <p:tags r:id="rId25"/>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7" name="TextBox 15"/>
            <p:cNvSpPr txBox="1"/>
            <p:nvPr>
              <p:custDataLst>
                <p:tags r:id="rId26"/>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06</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 name="组合 7"/>
          <p:cNvGrpSpPr/>
          <p:nvPr>
            <p:custDataLst>
              <p:tags r:id="rId27"/>
            </p:custDataLst>
          </p:nvPr>
        </p:nvGrpSpPr>
        <p:grpSpPr>
          <a:xfrm>
            <a:off x="5643835" y="5246322"/>
            <a:ext cx="701689" cy="701689"/>
            <a:chOff x="3995936" y="1495374"/>
            <a:chExt cx="720080" cy="720080"/>
          </a:xfrm>
        </p:grpSpPr>
        <p:sp>
          <p:nvSpPr>
            <p:cNvPr id="9" name="椭圆 8"/>
            <p:cNvSpPr/>
            <p:nvPr>
              <p:custDataLst>
                <p:tags r:id="rId28"/>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 name="TextBox 15"/>
            <p:cNvSpPr txBox="1"/>
            <p:nvPr>
              <p:custDataLst>
                <p:tags r:id="rId29"/>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07</a:t>
              </a:r>
              <a:endParaRPr lang="zh-CN" altLang="en-US" sz="2665" dirty="0">
                <a:solidFill>
                  <a:schemeClr val="bg1"/>
                </a:solidFill>
                <a:latin typeface="微软雅黑" panose="020B0503020204020204" charset="-122"/>
                <a:ea typeface="微软雅黑" panose="020B0503020204020204" charset="-122"/>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120000">
        <p159:morph option="byObject"/>
      </p:transition>
    </mc:Choice>
    <mc:Fallback>
      <p:transition spd="slow" advTm="120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361950" y="480695"/>
            <a:ext cx="10968990" cy="5928995"/>
          </a:xfrm>
        </p:spPr>
        <p:txBody>
          <a:bodyPr>
            <a:noAutofit/>
          </a:bodyPr>
          <a:p>
            <a:pPr algn="just"/>
            <a:r>
              <a:rPr lang="en-US" altLang="zh-CN" sz="2400">
                <a:solidFill>
                  <a:schemeClr val="tx1"/>
                </a:solidFill>
                <a:latin typeface="Times New Roman" panose="02020603050405020304" charset="0"/>
                <a:cs typeface="Times New Roman" panose="02020603050405020304" charset="0"/>
                <a:sym typeface="+mn-ea"/>
              </a:rPr>
              <a:t>I had never focused on the connection between college and the workforce, but I had certainly paid attention to the growing debate about whether college is worth what it costs. Some years back, I began delving into the conversation about broad education versus targeted vocational skills. In a blog post for the Chronicle of Higher Education, for instance, I questioned the premise that colleges can’t offer students both pure intellectual inquiry and practical career preparation. Why, I concluded, can’t a university be devoted to the life of the mind and to improving graduates’ economic prospects? </a:t>
            </a:r>
            <a:endParaRPr lang="en-US" altLang="zh-CN" sz="2400">
              <a:solidFill>
                <a:schemeClr val="tx1"/>
              </a:solidFill>
              <a:latin typeface="Times New Roman" panose="02020603050405020304" charset="0"/>
              <a:cs typeface="Times New Roman" panose="02020603050405020304" charset="0"/>
            </a:endParaRPr>
          </a:p>
          <a:p>
            <a:pPr marL="0" indent="0" algn="just">
              <a:buNone/>
            </a:pPr>
            <a:r>
              <a:rPr lang="en-US" altLang="zh-CN" sz="2400">
                <a:solidFill>
                  <a:schemeClr val="tx1"/>
                </a:solidFill>
                <a:latin typeface="Times New Roman" panose="02020603050405020304" charset="0"/>
                <a:cs typeface="Times New Roman" panose="02020603050405020304" charset="0"/>
                <a:sym typeface="+mn-ea"/>
              </a:rPr>
              <a:t>—</a:t>
            </a:r>
            <a:r>
              <a:rPr lang="en-US" altLang="zh-CN" sz="2000" i="1">
                <a:solidFill>
                  <a:schemeClr val="tx1"/>
                </a:solidFill>
                <a:latin typeface="Times New Roman" panose="02020603050405020304" charset="0"/>
                <a:cs typeface="Times New Roman" panose="02020603050405020304" charset="0"/>
                <a:sym typeface="+mn-ea"/>
              </a:rPr>
              <a:t>Beyond the Ivory Tower: Real World Guidance on Education, Skills, and Careers </a:t>
            </a:r>
            <a:endParaRPr lang="en-US" altLang="zh-CN" sz="2400">
              <a:solidFill>
                <a:schemeClr val="tx1"/>
              </a:solidFill>
              <a:latin typeface="Times New Roman" panose="02020603050405020304" charset="0"/>
              <a:cs typeface="Times New Roman" panose="02020603050405020304" charset="0"/>
            </a:endParaRPr>
          </a:p>
          <a:p>
            <a:pPr marL="0" indent="0" algn="r">
              <a:buNone/>
            </a:pPr>
            <a:r>
              <a:rPr lang="en-US" altLang="zh-CN" sz="2400">
                <a:solidFill>
                  <a:schemeClr val="tx1"/>
                </a:solidFill>
                <a:latin typeface="Times New Roman" panose="02020603050405020304" charset="0"/>
                <a:cs typeface="Times New Roman" panose="02020603050405020304" charset="0"/>
                <a:sym typeface="+mn-ea"/>
              </a:rPr>
              <a:t>By Ben Wildavsky, October 2023</a:t>
            </a:r>
            <a:endParaRPr lang="en-US" altLang="zh-CN" sz="2400">
              <a:solidFill>
                <a:schemeClr val="tx1"/>
              </a:solidFill>
              <a:latin typeface="Times New Roman" panose="02020603050405020304" charset="0"/>
              <a:cs typeface="Times New Roman" panose="02020603050405020304" charset="0"/>
              <a:sym typeface="+mn-ea"/>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07</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Homework</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Homework</a:t>
            </a:r>
            <a:endParaRPr lang="en-US" altLang="zh-CN"/>
          </a:p>
        </p:txBody>
      </p:sp>
      <p:sp>
        <p:nvSpPr>
          <p:cNvPr id="3" name="内容占位符 2"/>
          <p:cNvSpPr>
            <a:spLocks noGrp="1"/>
          </p:cNvSpPr>
          <p:nvPr>
            <p:ph idx="1"/>
            <p:custDataLst>
              <p:tags r:id="rId2"/>
            </p:custDataLst>
          </p:nvPr>
        </p:nvSpPr>
        <p:spPr/>
        <p:txBody>
          <a:bodyPr/>
          <a:p>
            <a:r>
              <a:rPr lang="en-US" altLang="zh-CN" sz="4000">
                <a:solidFill>
                  <a:schemeClr val="tx1"/>
                </a:solidFill>
                <a:latin typeface="Times New Roman" panose="02020603050405020304" charset="0"/>
                <a:cs typeface="Times New Roman" panose="02020603050405020304" charset="0"/>
              </a:rPr>
              <a:t>List three articles or books where we can learn more about </a:t>
            </a:r>
            <a:r>
              <a:rPr lang="en-US" altLang="zh-CN" sz="4000">
                <a:solidFill>
                  <a:schemeClr val="tx1"/>
                </a:solidFill>
                <a:highlight>
                  <a:srgbClr val="FFFF00"/>
                </a:highlight>
                <a:latin typeface="Times New Roman" panose="02020603050405020304" charset="0"/>
                <a:cs typeface="Times New Roman" panose="02020603050405020304" charset="0"/>
              </a:rPr>
              <a:t>Western education</a:t>
            </a:r>
            <a:r>
              <a:rPr lang="en-US" altLang="zh-CN" sz="4000">
                <a:solidFill>
                  <a:schemeClr val="tx1"/>
                </a:solidFill>
                <a:latin typeface="Times New Roman" panose="02020603050405020304" charset="0"/>
                <a:cs typeface="Times New Roman" panose="02020603050405020304" charset="0"/>
              </a:rPr>
              <a:t> and introduce them to your classmates.</a:t>
            </a:r>
            <a:endParaRPr lang="en-US" altLang="zh-CN" sz="4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01</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Learning Goal</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Learning Goal</a:t>
            </a:r>
            <a:endParaRPr lang="en-US" altLang="zh-CN"/>
          </a:p>
        </p:txBody>
      </p:sp>
      <p:sp>
        <p:nvSpPr>
          <p:cNvPr id="3" name="内容占位符 2"/>
          <p:cNvSpPr>
            <a:spLocks noGrp="1"/>
          </p:cNvSpPr>
          <p:nvPr>
            <p:ph idx="1"/>
            <p:custDataLst>
              <p:tags r:id="rId2"/>
            </p:custDataLst>
          </p:nvPr>
        </p:nvSpPr>
        <p:spPr/>
        <p:txBody>
          <a:bodyPr/>
          <a:p>
            <a:r>
              <a:rPr lang="en-US" altLang="zh-CN" sz="3200">
                <a:solidFill>
                  <a:schemeClr val="tx1"/>
                </a:solidFill>
                <a:latin typeface="Times New Roman" panose="02020603050405020304" charset="0"/>
                <a:cs typeface="Times New Roman" panose="02020603050405020304" charset="0"/>
              </a:rPr>
              <a:t>a) Learn some debates on legacy admissions.</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b) Express key terms of education in English.</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 Find out educational matters in daily life.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02</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Backgrond &amp; Gist</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a:sym typeface="+mn-ea"/>
              </a:rPr>
              <a:t>Background and Gist </a:t>
            </a:r>
            <a:endParaRPr lang="en-US" altLang="zh-CN"/>
          </a:p>
        </p:txBody>
      </p:sp>
      <p:sp>
        <p:nvSpPr>
          <p:cNvPr id="3" name="内容占位符 2"/>
          <p:cNvSpPr>
            <a:spLocks noGrp="1"/>
          </p:cNvSpPr>
          <p:nvPr>
            <p:ph idx="1"/>
            <p:custDataLst>
              <p:tags r:id="rId2"/>
            </p:custDataLst>
          </p:nvPr>
        </p:nvSpPr>
        <p:spPr/>
        <p:txBody>
          <a:bodyPr>
            <a:normAutofit/>
          </a:bodyPr>
          <a:p>
            <a:pPr algn="just"/>
            <a:r>
              <a:rPr lang="en-US" altLang="zh-CN" sz="3200">
                <a:solidFill>
                  <a:schemeClr val="tx1"/>
                </a:solidFill>
                <a:latin typeface="Times New Roman" panose="02020603050405020304" charset="0"/>
                <a:cs typeface="Times New Roman" panose="02020603050405020304" charset="0"/>
              </a:rPr>
              <a:t>For decades, some colleges have given students who are related to alumni preferential treatment in admissions. This advantage, known as legacy admissions, has long been controversial, but it has come under heightened scrutiny in the wake of the recent U.S. Supreme Court ruling against college admissions policies that consider an applicant’s race.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03</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Before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Before Reading</a:t>
            </a:r>
            <a:endParaRPr lang="en-US" altLang="zh-CN"/>
          </a:p>
        </p:txBody>
      </p:sp>
      <p:sp>
        <p:nvSpPr>
          <p:cNvPr id="3" name="内容占位符 2"/>
          <p:cNvSpPr>
            <a:spLocks noGrp="1"/>
          </p:cNvSpPr>
          <p:nvPr>
            <p:ph idx="1"/>
            <p:custDataLst>
              <p:tags r:id="rId2"/>
            </p:custDataLst>
          </p:nvPr>
        </p:nvSpPr>
        <p:spPr/>
        <p:txBody>
          <a:bodyPr/>
          <a:p>
            <a:r>
              <a:rPr lang="en-US" altLang="zh-CN" sz="3600">
                <a:solidFill>
                  <a:schemeClr val="tx1"/>
                </a:solidFill>
                <a:latin typeface="Times New Roman" panose="02020603050405020304" charset="0"/>
                <a:cs typeface="Times New Roman" panose="02020603050405020304" charset="0"/>
              </a:rPr>
              <a:t>1. Brainstorm </a:t>
            </a:r>
            <a:endParaRPr lang="en-US" altLang="zh-CN" sz="3600">
              <a:solidFill>
                <a:schemeClr val="tx1"/>
              </a:solidFill>
              <a:latin typeface="Times New Roman" panose="02020603050405020304" charset="0"/>
              <a:cs typeface="Times New Roman" panose="02020603050405020304" charset="0"/>
            </a:endParaRPr>
          </a:p>
          <a:p>
            <a:r>
              <a:rPr lang="en-US" altLang="zh-CN" sz="3600">
                <a:solidFill>
                  <a:schemeClr val="tx1"/>
                </a:solidFill>
                <a:latin typeface="Times New Roman" panose="02020603050405020304" charset="0"/>
                <a:cs typeface="Times New Roman" panose="02020603050405020304" charset="0"/>
              </a:rPr>
              <a:t>Could you name some great universities both at home and abroad, and introduce their features?</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60375" y="746760"/>
            <a:ext cx="10968990" cy="5363210"/>
          </a:xfrm>
        </p:spPr>
        <p:txBody>
          <a:bodyPr>
            <a:normAutofit/>
          </a:bodyPr>
          <a:p>
            <a:r>
              <a:rPr lang="en-US" altLang="zh-CN" sz="3600">
                <a:solidFill>
                  <a:schemeClr val="tx1"/>
                </a:solidFill>
                <a:latin typeface="Times New Roman" panose="02020603050405020304" charset="0"/>
                <a:cs typeface="Times New Roman" panose="02020603050405020304" charset="0"/>
                <a:sym typeface="+mn-ea"/>
              </a:rPr>
              <a:t>2. Scan the text for the meanings of the following key terms. </a:t>
            </a:r>
            <a:endParaRPr lang="en-US" altLang="zh-CN" sz="36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legacy admissions (para.1)</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perpetuation (para. 3)</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elite school (para. 6)</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diploma (para. 7)</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Ivy Leaguer (para. 9)</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1.xml><?xml version="1.0" encoding="utf-8"?>
<p:tagLst xmlns:p="http://schemas.openxmlformats.org/presentationml/2006/main">
  <p:tag name="KSO_WM_BEAUTIFY_FLAG" val="#wm#"/>
  <p:tag name="KSO_WM_TEMPLATE_CATEGORY" val="custom"/>
  <p:tag name="KSO_WM_TEMPLATE_INDEX" val="2020508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xml><?xml version="1.0" encoding="utf-8"?>
<p:tagLst xmlns:p="http://schemas.openxmlformats.org/presentationml/2006/main">
  <p:tag name="KSO_WM_BEAUTIFY_FLAG" val="#wm#"/>
  <p:tag name="KSO_WM_TEMPLATE_CATEGORY" val="custom"/>
  <p:tag name="KSO_WM_TEMPLATE_INDEX" val="2020508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6.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7.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8.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9.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1.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2.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3.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4265</Words>
  <Application>WPS 演示</Application>
  <PresentationFormat>宽屏</PresentationFormat>
  <Paragraphs>135</Paragraphs>
  <Slides>22</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Wingdings</vt:lpstr>
      <vt:lpstr>微软雅黑</vt:lpstr>
      <vt:lpstr>Impact</vt:lpstr>
      <vt:lpstr>Calibri</vt:lpstr>
      <vt:lpstr>Roboto Light</vt:lpstr>
      <vt:lpstr>Times New Roman</vt:lpstr>
      <vt:lpstr>Arial Unicode MS</vt:lpstr>
      <vt:lpstr>Segoe Print</vt:lpstr>
      <vt:lpstr>WPS</vt:lpstr>
      <vt:lpstr>Chapter Four Lesson 8. American Education </vt:lpstr>
      <vt:lpstr>PowerPoint 演示文稿</vt:lpstr>
      <vt:lpstr>PowerPoint 演示文稿</vt:lpstr>
      <vt:lpstr>Learning Goal</vt:lpstr>
      <vt:lpstr>PowerPoint 演示文稿</vt:lpstr>
      <vt:lpstr>Background and Gist </vt:lpstr>
      <vt:lpstr>PowerPoint 演示文稿</vt:lpstr>
      <vt:lpstr>Before Reading</vt:lpstr>
      <vt:lpstr>PowerPoint 演示文稿</vt:lpstr>
      <vt:lpstr>PowerPoint 演示文稿</vt:lpstr>
      <vt:lpstr>While Reading</vt:lpstr>
      <vt:lpstr>PowerPoint 演示文稿</vt:lpstr>
      <vt:lpstr>PowerPoint 演示文稿</vt:lpstr>
      <vt:lpstr>After Reading</vt:lpstr>
      <vt:lpstr>1. What’s the defense for the legacy admissions of Princeton professor Shamus Khan?</vt:lpstr>
      <vt:lpstr>2. What’s Princeton’s ultimate end according to the author?</vt:lpstr>
      <vt:lpstr>3. How do you explain the word “elite” by elite schools?</vt:lpstr>
      <vt:lpstr>PowerPoint 演示文稿</vt:lpstr>
      <vt:lpstr>Discussion</vt:lpstr>
      <vt:lpstr>PowerPoint 演示文稿</vt:lpstr>
      <vt:lpstr>PowerPoint 演示文稿</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夏百娜</cp:lastModifiedBy>
  <cp:revision>184</cp:revision>
  <dcterms:created xsi:type="dcterms:W3CDTF">2019-06-19T02:08:00Z</dcterms:created>
  <dcterms:modified xsi:type="dcterms:W3CDTF">2025-08-01T23:58:12Z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0EAA433E775140108BD215D6C92B255E_11</vt:lpwstr>
  </property>
</Properties>
</file>